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91" r:id="rId22"/>
    <p:sldId id="278" r:id="rId23"/>
    <p:sldId id="290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11EBC-E5B7-4FF6-9BC7-0208403FC0B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400B8-160A-4DED-881B-221753441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  <a:gradFill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Лекция 3. Принципы культивирования клеток и тканей высших </a:t>
            </a:r>
            <a:r>
              <a:rPr lang="ru-RU" b="1" dirty="0" smtClean="0">
                <a:solidFill>
                  <a:srgbClr val="000099"/>
                </a:solidFill>
              </a:rPr>
              <a:t>растений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  <a:gradFill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0000CC"/>
                </a:solidFill>
              </a:rPr>
              <a:t>Создание условий асептики</a:t>
            </a:r>
            <a:endParaRPr lang="ru-RU" dirty="0">
              <a:solidFill>
                <a:srgbClr val="0000CC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rgbClr val="0000CC"/>
                </a:solidFill>
              </a:rPr>
              <a:t>Значение виды, этапы приготовления питательных сред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064" t="21925" r="11233" b="37968"/>
          <a:stretch/>
        </p:blipFill>
        <p:spPr bwMode="auto">
          <a:xfrm>
            <a:off x="971600" y="260648"/>
            <a:ext cx="7384740" cy="3861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21552"/>
            <a:ext cx="3365700" cy="251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21551"/>
            <a:ext cx="3347864" cy="250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83" y="4362296"/>
            <a:ext cx="1844313" cy="245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275856" y="5445224"/>
            <a:ext cx="504056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749568" y="5573184"/>
            <a:ext cx="504056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6696743" cy="6480720"/>
          </a:xfrm>
        </p:spPr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ru-RU" dirty="0"/>
              <a:t>Если в результате неудовлетворительной стерилизации культура тканей загрязнена быстрорастущими микроорганизмами, то такое заражение легко обнаруживается уже на 2–3 сутки после посадки. </a:t>
            </a:r>
            <a:r>
              <a:rPr lang="ru-RU" i="1" dirty="0"/>
              <a:t>Инфицирование культур, растущих на </a:t>
            </a:r>
            <a:r>
              <a:rPr lang="ru-RU" i="1" dirty="0" err="1"/>
              <a:t>агаризованной</a:t>
            </a:r>
            <a:r>
              <a:rPr lang="ru-RU" i="1" dirty="0"/>
              <a:t> среде, легче выявляется, если </a:t>
            </a:r>
            <a:r>
              <a:rPr lang="ru-RU" i="1" dirty="0" err="1"/>
              <a:t>культуральный</a:t>
            </a:r>
            <a:r>
              <a:rPr lang="ru-RU" i="1" dirty="0"/>
              <a:t> сосуд просматривать на свет. </a:t>
            </a:r>
            <a:endParaRPr lang="ru-RU" i="1" dirty="0" smtClean="0"/>
          </a:p>
          <a:p>
            <a:pPr marL="0" indent="447675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Заражение </a:t>
            </a:r>
            <a:r>
              <a:rPr lang="ru-RU" i="1" dirty="0">
                <a:solidFill>
                  <a:srgbClr val="C00000"/>
                </a:solidFill>
              </a:rPr>
              <a:t>растительной ткани проявляется в виде ореола из бактериальных микроорганизмов вокруг ткани на поверхности </a:t>
            </a:r>
            <a:r>
              <a:rPr lang="ru-RU" i="1" dirty="0" err="1">
                <a:solidFill>
                  <a:srgbClr val="C00000"/>
                </a:solidFill>
              </a:rPr>
              <a:t>агара</a:t>
            </a:r>
            <a:r>
              <a:rPr lang="ru-RU" i="1" dirty="0">
                <a:solidFill>
                  <a:srgbClr val="C00000"/>
                </a:solidFill>
              </a:rPr>
              <a:t> или помутнения </a:t>
            </a:r>
            <a:r>
              <a:rPr lang="ru-RU" i="1" dirty="0" err="1">
                <a:solidFill>
                  <a:srgbClr val="C00000"/>
                </a:solidFill>
              </a:rPr>
              <a:t>агара</a:t>
            </a:r>
            <a:r>
              <a:rPr lang="ru-RU" i="1" dirty="0">
                <a:solidFill>
                  <a:srgbClr val="C00000"/>
                </a:solidFill>
              </a:rPr>
              <a:t> непосредственно под тканью. Если инфицирована питательная среда, то колонии микроорганизмов или грибов распределяются в толще агарового слоя. Зараженная суспензионная культура мутнеет, приобретая цвет разбавленного молока.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i="1" dirty="0" smtClean="0"/>
              <a:t>В </a:t>
            </a:r>
            <a:r>
              <a:rPr lang="ru-RU" i="1" dirty="0"/>
              <a:t>худшем случае ткань может быть  загрязнена медленно растущими микроорганизмами или спорами. При этом заражение не проявляется в первые дни после посадки </a:t>
            </a:r>
            <a:r>
              <a:rPr lang="ru-RU" i="1" dirty="0" err="1"/>
              <a:t>эксплантов</a:t>
            </a:r>
            <a:r>
              <a:rPr lang="ru-RU" i="1" dirty="0"/>
              <a:t>, а обнаруживается только при последующем размножении ткани или </a:t>
            </a:r>
            <a:r>
              <a:rPr lang="ru-RU" i="1" dirty="0" err="1"/>
              <a:t>субкультивировании</a:t>
            </a:r>
            <a:r>
              <a:rPr lang="ru-RU" i="1" dirty="0"/>
              <a:t> ее на свежую питательную среду.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4" y="1556792"/>
            <a:ext cx="215799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740352" y="2924944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 Питательные </a:t>
            </a:r>
            <a:r>
              <a:rPr lang="ru-RU" b="1" dirty="0" smtClean="0">
                <a:solidFill>
                  <a:srgbClr val="C00000"/>
                </a:solidFill>
              </a:rPr>
              <a:t>среды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/>
              <a:t>Общие навыки работы в стерильных условиях, основные практические аспекты получения культуры растительных клеток и тканей и ее поддержания группируются вокруг проблемы подбора подходящей среды для культивирования. Компоненты среды для выращивания растительных объектов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условно можно разделить на 5 групп:</a:t>
            </a:r>
          </a:p>
          <a:p>
            <a:pPr lvl="0"/>
            <a:r>
              <a:rPr lang="ru-RU" dirty="0" smtClean="0"/>
              <a:t>макроэлементы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микроэлементы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источники углеводов;</a:t>
            </a:r>
            <a:endParaRPr lang="ru-RU" dirty="0"/>
          </a:p>
          <a:p>
            <a:pPr lvl="0"/>
            <a:r>
              <a:rPr lang="ru-RU" dirty="0" smtClean="0"/>
              <a:t>витамины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регуляторы </a:t>
            </a:r>
            <a:r>
              <a:rPr lang="ru-RU" dirty="0"/>
              <a:t>роста.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Минеральная основа питательных сред для культивирования изолированных клеток и тканей должна включать все необходимые растениям макроэлементы </a:t>
            </a:r>
            <a:r>
              <a:rPr lang="ru-RU" dirty="0">
                <a:solidFill>
                  <a:srgbClr val="C00000"/>
                </a:solidFill>
              </a:rPr>
              <a:t>(азот, фосфор, серу, калий, кальций, магний, железо) </a:t>
            </a:r>
            <a:r>
              <a:rPr lang="ru-RU" dirty="0"/>
              <a:t>и микроэлементы </a:t>
            </a:r>
            <a:r>
              <a:rPr lang="ru-RU" dirty="0">
                <a:solidFill>
                  <a:srgbClr val="C00000"/>
                </a:solidFill>
              </a:rPr>
              <a:t>(бор, марганец, цинк, медь, молибден и др.).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/>
              <a:t>О</a:t>
            </a:r>
            <a:r>
              <a:rPr lang="ru-RU" dirty="0" smtClean="0"/>
              <a:t>бязательным </a:t>
            </a:r>
            <a:r>
              <a:rPr lang="ru-RU" dirty="0"/>
              <a:t>компонентом питательных сред является источник </a:t>
            </a:r>
            <a:r>
              <a:rPr lang="ru-RU" dirty="0" smtClean="0"/>
              <a:t>углевода </a:t>
            </a:r>
            <a:r>
              <a:rPr lang="ru-RU" dirty="0"/>
              <a:t>и </a:t>
            </a:r>
            <a:r>
              <a:rPr lang="ru-RU" dirty="0" smtClean="0"/>
              <a:t>энергии </a:t>
            </a:r>
            <a:r>
              <a:rPr lang="ru-RU" dirty="0" smtClean="0">
                <a:solidFill>
                  <a:srgbClr val="C00000"/>
                </a:solidFill>
              </a:rPr>
              <a:t>(сахароза </a:t>
            </a:r>
            <a:r>
              <a:rPr lang="ru-RU" dirty="0">
                <a:solidFill>
                  <a:srgbClr val="C00000"/>
                </a:solidFill>
              </a:rPr>
              <a:t>и глюкоза, </a:t>
            </a:r>
            <a:r>
              <a:rPr lang="ru-RU" dirty="0"/>
              <a:t>обычно в концентрациях 20</a:t>
            </a:r>
            <a:r>
              <a:rPr lang="ru-RU" i="1" dirty="0"/>
              <a:t>–</a:t>
            </a:r>
            <a:r>
              <a:rPr lang="ru-RU" dirty="0"/>
              <a:t>40 </a:t>
            </a:r>
            <a:r>
              <a:rPr lang="ru-RU" dirty="0" smtClean="0"/>
              <a:t>г/л). </a:t>
            </a:r>
          </a:p>
          <a:p>
            <a:r>
              <a:rPr lang="ru-RU" dirty="0"/>
              <a:t>В состав большинства питательных сред для культивирования клеток и тканей растений входят витамины: </a:t>
            </a:r>
            <a:r>
              <a:rPr lang="ru-RU" dirty="0">
                <a:solidFill>
                  <a:srgbClr val="C00000"/>
                </a:solidFill>
              </a:rPr>
              <a:t>тиамин, рибофлавин, биотин, пантотеновая кислота, пиридоксин, аскорбиновая кислота.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Содержание </a:t>
            </a:r>
            <a:r>
              <a:rPr lang="ru-RU" dirty="0"/>
              <a:t>регуляторов роста обычно является определяющим фактором для успешного роста культур клеток растений. </a:t>
            </a:r>
            <a:r>
              <a:rPr lang="ru-RU" dirty="0" smtClean="0"/>
              <a:t>Наиболее </a:t>
            </a:r>
            <a:r>
              <a:rPr lang="ru-RU" dirty="0"/>
              <a:t>часто используют </a:t>
            </a:r>
            <a:r>
              <a:rPr lang="ru-RU" dirty="0">
                <a:solidFill>
                  <a:srgbClr val="C00000"/>
                </a:solidFill>
              </a:rPr>
              <a:t>ауксины и </a:t>
            </a:r>
            <a:r>
              <a:rPr lang="ru-RU" dirty="0" err="1">
                <a:solidFill>
                  <a:srgbClr val="C00000"/>
                </a:solidFill>
              </a:rPr>
              <a:t>цитокинины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66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Различия в потребностях в экзогенных ауксинах и </a:t>
            </a:r>
            <a:r>
              <a:rPr lang="ru-RU" dirty="0" err="1">
                <a:solidFill>
                  <a:srgbClr val="C00000"/>
                </a:solidFill>
              </a:rPr>
              <a:t>цитокининах</a:t>
            </a:r>
            <a:r>
              <a:rPr lang="ru-RU" dirty="0">
                <a:solidFill>
                  <a:srgbClr val="C00000"/>
                </a:solidFill>
              </a:rPr>
              <a:t> позволяют выделить несколько групп тканей:</a:t>
            </a:r>
          </a:p>
          <a:p>
            <a:pPr lvl="0"/>
            <a:r>
              <a:rPr lang="ru-RU" dirty="0" smtClean="0"/>
              <a:t>ткани</a:t>
            </a:r>
            <a:r>
              <a:rPr lang="ru-RU" dirty="0"/>
              <a:t>, растущие на средах только с ауксинами (например, </a:t>
            </a:r>
            <a:r>
              <a:rPr lang="ru-RU" dirty="0" err="1"/>
              <a:t>экспланты</a:t>
            </a:r>
            <a:r>
              <a:rPr lang="ru-RU" dirty="0"/>
              <a:t> корня топинамбура, корней цикория);</a:t>
            </a:r>
          </a:p>
          <a:p>
            <a:pPr lvl="0"/>
            <a:r>
              <a:rPr lang="ru-RU" dirty="0" smtClean="0"/>
              <a:t>ткани</a:t>
            </a:r>
            <a:r>
              <a:rPr lang="ru-RU" dirty="0"/>
              <a:t>, требующие для роста введение в среду только </a:t>
            </a:r>
            <a:r>
              <a:rPr lang="ru-RU" dirty="0" err="1"/>
              <a:t>цитокининов</a:t>
            </a:r>
            <a:r>
              <a:rPr lang="ru-RU" dirty="0"/>
              <a:t> (культура корешка белого турнепса);</a:t>
            </a:r>
          </a:p>
          <a:p>
            <a:pPr lvl="0"/>
            <a:r>
              <a:rPr lang="ru-RU" dirty="0" smtClean="0"/>
              <a:t>ткани</a:t>
            </a:r>
            <a:r>
              <a:rPr lang="ru-RU" dirty="0"/>
              <a:t>, для роста которых необходимы и ауксины и </a:t>
            </a:r>
            <a:r>
              <a:rPr lang="ru-RU" dirty="0" err="1"/>
              <a:t>цитокинины</a:t>
            </a:r>
            <a:r>
              <a:rPr lang="ru-RU" dirty="0"/>
              <a:t> (большинство культивируемых тканей);</a:t>
            </a:r>
          </a:p>
          <a:p>
            <a:pPr lvl="0"/>
            <a:r>
              <a:rPr lang="ru-RU" dirty="0" smtClean="0"/>
              <a:t>ткани</a:t>
            </a:r>
            <a:r>
              <a:rPr lang="ru-RU" dirty="0"/>
              <a:t>, растущие на средах с растительными экстрактами сложного состава;</a:t>
            </a:r>
          </a:p>
          <a:p>
            <a:pPr lvl="0"/>
            <a:r>
              <a:rPr lang="ru-RU" dirty="0" smtClean="0"/>
              <a:t>опухолевые </a:t>
            </a:r>
            <a:r>
              <a:rPr lang="ru-RU" dirty="0"/>
              <a:t>ткани, способные расти на средах без регуляторов роста.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качестве ауксинов для получения и поддержания культур тканей чаще всего используются </a:t>
            </a:r>
            <a:r>
              <a:rPr lang="ru-RU" dirty="0">
                <a:solidFill>
                  <a:srgbClr val="C00000"/>
                </a:solidFill>
              </a:rPr>
              <a:t>ИУК</a:t>
            </a:r>
            <a:r>
              <a:rPr lang="ru-RU" dirty="0"/>
              <a:t> в концентрации 1–30 мг/л, </a:t>
            </a:r>
            <a:r>
              <a:rPr lang="ru-RU" dirty="0">
                <a:solidFill>
                  <a:srgbClr val="C00000"/>
                </a:solidFill>
              </a:rPr>
              <a:t>НУК</a:t>
            </a:r>
            <a:r>
              <a:rPr lang="ru-RU" dirty="0"/>
              <a:t> в концентрации 0,1–2 мг/л, </a:t>
            </a:r>
            <a:r>
              <a:rPr lang="ru-RU" dirty="0">
                <a:solidFill>
                  <a:srgbClr val="C00000"/>
                </a:solidFill>
              </a:rPr>
              <a:t>2,4-Д</a:t>
            </a:r>
            <a:r>
              <a:rPr lang="ru-RU" dirty="0"/>
              <a:t> в концентрациях менее 1 мг/л.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качестве источников </a:t>
            </a:r>
            <a:r>
              <a:rPr lang="ru-RU" dirty="0" err="1">
                <a:solidFill>
                  <a:srgbClr val="C00000"/>
                </a:solidFill>
              </a:rPr>
              <a:t>цитокининов</a:t>
            </a:r>
            <a:r>
              <a:rPr lang="ru-RU" dirty="0">
                <a:solidFill>
                  <a:srgbClr val="C00000"/>
                </a:solidFill>
              </a:rPr>
              <a:t> в искусственных питательных средах используют </a:t>
            </a:r>
            <a:r>
              <a:rPr lang="ru-RU" dirty="0" err="1"/>
              <a:t>кинетин</a:t>
            </a:r>
            <a:r>
              <a:rPr lang="ru-RU" dirty="0"/>
              <a:t>, БАП, </a:t>
            </a:r>
            <a:r>
              <a:rPr lang="ru-RU" dirty="0" err="1"/>
              <a:t>зеатин</a:t>
            </a:r>
            <a:r>
              <a:rPr lang="ru-RU" dirty="0"/>
              <a:t>.</a:t>
            </a:r>
            <a:r>
              <a:rPr lang="ru-RU" dirty="0">
                <a:solidFill>
                  <a:srgbClr val="C00000"/>
                </a:solidFill>
              </a:rPr>
              <a:t> БАП и </a:t>
            </a:r>
            <a:r>
              <a:rPr lang="ru-RU" dirty="0" err="1">
                <a:solidFill>
                  <a:srgbClr val="C00000"/>
                </a:solidFill>
              </a:rPr>
              <a:t>зеатин</a:t>
            </a:r>
            <a:r>
              <a:rPr lang="ru-RU" dirty="0">
                <a:solidFill>
                  <a:srgbClr val="C00000"/>
                </a:solidFill>
              </a:rPr>
              <a:t> проявляют более высокую активность в поддержании роста изолированных тканей и индукции органогенеза по сравнению с </a:t>
            </a:r>
            <a:r>
              <a:rPr lang="ru-RU" dirty="0" err="1">
                <a:solidFill>
                  <a:srgbClr val="C00000"/>
                </a:solidFill>
              </a:rPr>
              <a:t>кинетином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Оптимум </a:t>
            </a:r>
            <a:r>
              <a:rPr lang="ru-RU" dirty="0"/>
              <a:t>концентраций ауксинов и </a:t>
            </a:r>
            <a:r>
              <a:rPr lang="ru-RU" dirty="0" err="1"/>
              <a:t>цитокининов</a:t>
            </a:r>
            <a:r>
              <a:rPr lang="ru-RU" dirty="0"/>
              <a:t>, необходимых для роста культур клеток и тканей, у разных видов растений сильно варьирует. В каждом конкретном случае оптимальное их соотношение определяется экспериментальным путем.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Из </a:t>
            </a:r>
            <a:r>
              <a:rPr lang="ru-RU" dirty="0">
                <a:solidFill>
                  <a:srgbClr val="C00000"/>
                </a:solidFill>
              </a:rPr>
              <a:t>гиббереллинов в составе </a:t>
            </a:r>
            <a:r>
              <a:rPr lang="ru-RU" dirty="0" err="1">
                <a:solidFill>
                  <a:srgbClr val="C00000"/>
                </a:solidFill>
              </a:rPr>
              <a:t>культуральных</a:t>
            </a:r>
            <a:r>
              <a:rPr lang="ru-RU" dirty="0">
                <a:solidFill>
                  <a:srgbClr val="C00000"/>
                </a:solidFill>
              </a:rPr>
              <a:t> сред используют </a:t>
            </a:r>
            <a:r>
              <a:rPr lang="ru-RU" dirty="0" err="1">
                <a:solidFill>
                  <a:srgbClr val="C00000"/>
                </a:solidFill>
              </a:rPr>
              <a:t>гибберелловую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кислоту.</a:t>
            </a:r>
          </a:p>
          <a:p>
            <a:r>
              <a:rPr lang="ru-RU" dirty="0" err="1"/>
              <a:t>Абсцизовую</a:t>
            </a:r>
            <a:r>
              <a:rPr lang="ru-RU" dirty="0"/>
              <a:t> кислоту применяют при культивировании протопластов</a:t>
            </a:r>
            <a:r>
              <a:rPr lang="ru-RU" dirty="0" smtClean="0"/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индукции первичного каллуса и реже для поддержания его роста иногда к питательной среде добавляют растительные экстракты или соки неопределенного состава, обладающие активирующими рост свойствами. </a:t>
            </a:r>
            <a:endParaRPr lang="ru-RU" dirty="0" smtClean="0"/>
          </a:p>
          <a:p>
            <a:r>
              <a:rPr lang="ru-RU" dirty="0" smtClean="0"/>
              <a:t>Это эндоспермы </a:t>
            </a:r>
            <a:r>
              <a:rPr lang="ru-RU" dirty="0"/>
              <a:t>незрелых зародышей и весенняя пасока некоторых </a:t>
            </a:r>
            <a:r>
              <a:rPr lang="ru-RU" dirty="0" smtClean="0"/>
              <a:t>деревьев, кокосовое молоко.</a:t>
            </a:r>
          </a:p>
          <a:p>
            <a:r>
              <a:rPr lang="ru-RU" dirty="0"/>
              <a:t>Питательные среды могут также включать и антиоксиданты: аскорбиновую кислоту, </a:t>
            </a:r>
            <a:r>
              <a:rPr lang="ru-RU" dirty="0" err="1"/>
              <a:t>глутатион</a:t>
            </a:r>
            <a:r>
              <a:rPr lang="ru-RU" dirty="0"/>
              <a:t>, </a:t>
            </a:r>
            <a:r>
              <a:rPr lang="ru-RU" dirty="0" err="1"/>
              <a:t>дитиотриэтол</a:t>
            </a:r>
            <a:r>
              <a:rPr lang="ru-RU" dirty="0"/>
              <a:t>, </a:t>
            </a:r>
            <a:r>
              <a:rPr lang="ru-RU" dirty="0" err="1"/>
              <a:t>диэтилтиокарбамат</a:t>
            </a:r>
            <a:r>
              <a:rPr lang="ru-RU" dirty="0"/>
              <a:t>, </a:t>
            </a:r>
            <a:r>
              <a:rPr lang="ru-RU" dirty="0" err="1"/>
              <a:t>поливинилпирролидон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7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4525963"/>
          </a:xfrm>
        </p:spPr>
        <p:txBody>
          <a:bodyPr/>
          <a:lstStyle/>
          <a:p>
            <a:r>
              <a:rPr lang="ru-RU" dirty="0"/>
              <a:t>Для приготовления твердых питательных сред в качестве уплотняющего вещества используют агар-агар в конечной концентрации 6–10 г/л.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3"/>
          <a:stretch/>
        </p:blipFill>
        <p:spPr bwMode="auto">
          <a:xfrm>
            <a:off x="2611411" y="2564904"/>
            <a:ext cx="6328541" cy="417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915816" y="5013176"/>
            <a:ext cx="936104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6408712" cy="5721499"/>
          </a:xfrm>
        </p:spPr>
        <p:txBody>
          <a:bodyPr/>
          <a:lstStyle/>
          <a:p>
            <a:r>
              <a:rPr lang="ru-RU" dirty="0"/>
              <a:t>Большинство культур изолированных тканей растет на средах с рН 5,5–5,8. Обычно рН готовой среды устанавливается с помощью 10 %–</a:t>
            </a:r>
            <a:r>
              <a:rPr lang="ru-RU" dirty="0" err="1"/>
              <a:t>ного</a:t>
            </a:r>
            <a:r>
              <a:rPr lang="ru-RU" dirty="0"/>
              <a:t> или 1 н раствора KOH или </a:t>
            </a:r>
            <a:r>
              <a:rPr lang="ru-RU" dirty="0" err="1"/>
              <a:t>NaOH</a:t>
            </a:r>
            <a:r>
              <a:rPr lang="ru-RU" dirty="0"/>
              <a:t> или 1 н HCI перед </a:t>
            </a:r>
            <a:r>
              <a:rPr lang="ru-RU" dirty="0" err="1"/>
              <a:t>автоклавированием</a:t>
            </a:r>
            <a:r>
              <a:rPr lang="ru-RU" dirty="0"/>
              <a:t>. Однако надо учитывать, что после </a:t>
            </a:r>
            <a:r>
              <a:rPr lang="ru-RU" dirty="0" err="1"/>
              <a:t>автоклавирования</a:t>
            </a:r>
            <a:r>
              <a:rPr lang="ru-RU" dirty="0"/>
              <a:t> рН среды может снижаться в результате гидролиза сахарозы.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697088" cy="2697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7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6906" t="10963" r="11779" b="2836"/>
          <a:stretch/>
        </p:blipFill>
        <p:spPr bwMode="auto">
          <a:xfrm>
            <a:off x="1115616" y="0"/>
            <a:ext cx="712879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331640" y="3140968"/>
            <a:ext cx="6552728" cy="36004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331640" y="5193196"/>
            <a:ext cx="6535985" cy="36004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31640" y="5625244"/>
            <a:ext cx="6552728" cy="36004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14897" y="6453336"/>
            <a:ext cx="6569471" cy="0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1. Создание </a:t>
            </a:r>
            <a:r>
              <a:rPr lang="ru-RU" b="1" dirty="0"/>
              <a:t>условий </a:t>
            </a:r>
            <a:r>
              <a:rPr lang="ru-RU" b="1" dirty="0" smtClean="0"/>
              <a:t>асептики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6624736" cy="6093296"/>
          </a:xfrm>
        </p:spPr>
        <p:txBody>
          <a:bodyPr>
            <a:normAutofit fontScale="85000" lnSpcReduction="20000"/>
          </a:bodyPr>
          <a:lstStyle/>
          <a:p>
            <a:pPr marL="0" indent="447675">
              <a:buNone/>
            </a:pPr>
            <a:r>
              <a:rPr lang="ru-RU" dirty="0"/>
              <a:t>Необходимым условием работы с культурой изолированных тканей является соблюдение строгой стерильности. Для соблюдения условий асептики при выполнении работ по культивированию растений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стерилизации должны </a:t>
            </a:r>
            <a:r>
              <a:rPr lang="ru-RU" dirty="0" smtClean="0"/>
              <a:t>подвергаться:</a:t>
            </a:r>
          </a:p>
          <a:p>
            <a:pPr>
              <a:buFontTx/>
              <a:buChar char="-"/>
            </a:pPr>
            <a:r>
              <a:rPr lang="ru-RU" dirty="0" smtClean="0"/>
              <a:t>операционная </a:t>
            </a:r>
            <a:r>
              <a:rPr lang="ru-RU" dirty="0"/>
              <a:t>комната, в которой производят изоляцию и посадку культур,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одежда </a:t>
            </a:r>
            <a:r>
              <a:rPr lang="ru-RU" dirty="0"/>
              <a:t>и руки работающего персонала,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посуда</a:t>
            </a:r>
            <a:r>
              <a:rPr lang="ru-RU" dirty="0"/>
              <a:t>, используемая для культивирования объектов,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все </a:t>
            </a:r>
            <a:r>
              <a:rPr lang="ru-RU" dirty="0"/>
              <a:t>необходимые инструменты и материалы,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питательные </a:t>
            </a:r>
            <a:r>
              <a:rPr lang="ru-RU" dirty="0"/>
              <a:t>среды,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объекты </a:t>
            </a:r>
            <a:r>
              <a:rPr lang="ru-RU" dirty="0"/>
              <a:t>культивирования.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82" y="847913"/>
            <a:ext cx="2289321" cy="17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82" y="2593008"/>
            <a:ext cx="2287038" cy="130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25" y="4005064"/>
            <a:ext cx="2277377" cy="126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37300"/>
            <a:ext cx="1484759" cy="147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3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Наиболее часто используемой средой по праву можно назвать среду </a:t>
            </a:r>
            <a:r>
              <a:rPr lang="ru-RU" dirty="0" err="1" smtClean="0">
                <a:solidFill>
                  <a:srgbClr val="C00000"/>
                </a:solidFill>
              </a:rPr>
              <a:t>Мурасиге</a:t>
            </a:r>
            <a:r>
              <a:rPr lang="ru-RU" dirty="0" smtClean="0">
                <a:solidFill>
                  <a:srgbClr val="C00000"/>
                </a:solidFill>
              </a:rPr>
              <a:t> и </a:t>
            </a:r>
            <a:r>
              <a:rPr lang="ru-RU" dirty="0" err="1" smtClean="0">
                <a:solidFill>
                  <a:srgbClr val="C00000"/>
                </a:solidFill>
              </a:rPr>
              <a:t>Скуга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MS</a:t>
            </a:r>
            <a:r>
              <a:rPr lang="ru-RU" dirty="0" smtClean="0">
                <a:solidFill>
                  <a:srgbClr val="C00000"/>
                </a:solidFill>
              </a:rPr>
              <a:t>). </a:t>
            </a:r>
            <a:r>
              <a:rPr lang="ru-RU" dirty="0" smtClean="0"/>
              <a:t>Эта среда содержит хорошо сбалансированный состав питательных веществ и отличается от других соотношением аммонийного и нитратного азота. Она подвергается разным модификациям, что реже относится к макро- и микроэлементам минеральной основы и чаще касается набора витаминов, гормональных и других регуляторных факторов. Среда </a:t>
            </a:r>
            <a:r>
              <a:rPr lang="en-US" dirty="0" smtClean="0">
                <a:solidFill>
                  <a:srgbClr val="C00000"/>
                </a:solidFill>
              </a:rPr>
              <a:t>MS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дает хорошие результаты при </a:t>
            </a:r>
            <a:r>
              <a:rPr lang="ru-RU" dirty="0" err="1" smtClean="0"/>
              <a:t>каллусообразовании</a:t>
            </a:r>
            <a:r>
              <a:rPr lang="ru-RU" dirty="0" smtClean="0"/>
              <a:t> у большинства растений, хорошо поддерживает неорганизованный </a:t>
            </a:r>
            <a:r>
              <a:rPr lang="ru-RU" dirty="0" err="1" smtClean="0"/>
              <a:t>каллусный</a:t>
            </a:r>
            <a:r>
              <a:rPr lang="ru-RU" dirty="0" smtClean="0"/>
              <a:t> рост и вызывает индукцию морфогенеза у большинства двудольных.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1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Среда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Гамборга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Эвелега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(среда В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5) используется при культивировании клеток и тканей бобовых растений и злаков. </a:t>
            </a:r>
          </a:p>
          <a:p>
            <a:r>
              <a:rPr lang="ru-RU" dirty="0" smtClean="0"/>
              <a:t>Среда Уайта служит для укоренения побегов и нормального роста стеблевой части после регенерации.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Среда Ничей рекомендуется для индукции андрогенеза в культуре пыльников, а также морфогенеза у злаков. </a:t>
            </a:r>
          </a:p>
          <a:p>
            <a:r>
              <a:rPr lang="ru-RU" dirty="0" smtClean="0"/>
              <a:t>Среда </a:t>
            </a:r>
            <a:r>
              <a:rPr lang="ru-RU" dirty="0" err="1" smtClean="0"/>
              <a:t>Као</a:t>
            </a:r>
            <a:r>
              <a:rPr lang="ru-RU" dirty="0" smtClean="0"/>
              <a:t> и </a:t>
            </a:r>
            <a:r>
              <a:rPr lang="ru-RU" dirty="0" err="1" smtClean="0"/>
              <a:t>Михайлюка</a:t>
            </a:r>
            <a:r>
              <a:rPr lang="ru-RU" dirty="0" smtClean="0"/>
              <a:t> применяется для культивирования единичных (или с малой плотностью высева) изолированных протопластов и клеток.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0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776865" cy="6552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От состава питательной среды в значительной мере зависит успех выращивания клеток, тканей, органов растений.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Поскольку </a:t>
            </a:r>
            <a:r>
              <a:rPr lang="ru-RU" i="1" dirty="0"/>
              <a:t>клетки и ткани различных растений растут и функционируют в различных метаболических условиях, </a:t>
            </a:r>
            <a:r>
              <a:rPr lang="ru-RU" i="1" dirty="0" smtClean="0"/>
              <a:t>то никогда </a:t>
            </a:r>
            <a:r>
              <a:rPr lang="ru-RU" i="1" dirty="0"/>
              <a:t>не будет создана универсальная питательная среда. </a:t>
            </a:r>
            <a:r>
              <a:rPr lang="ru-RU" i="1" dirty="0" smtClean="0"/>
              <a:t>Совершенствование </a:t>
            </a:r>
            <a:r>
              <a:rPr lang="ru-RU" i="1" dirty="0"/>
              <a:t>питательных сред должно идти в направлении разработки их специфического состава по отношению к объекту, группе объектов или соответственно целям и задачам, стоящим перед исследователями.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836712"/>
            <a:ext cx="139012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7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5976664" cy="6480720"/>
          </a:xfrm>
        </p:spPr>
        <p:txBody>
          <a:bodyPr>
            <a:noAutofit/>
          </a:bodyPr>
          <a:lstStyle/>
          <a:p>
            <a:pPr marL="0" indent="542925">
              <a:buNone/>
            </a:pPr>
            <a:r>
              <a:rPr lang="ru-RU" sz="2300" dirty="0"/>
              <a:t>Как показывает практика, </a:t>
            </a:r>
            <a:r>
              <a:rPr lang="ru-RU" sz="2300" u="sng" dirty="0"/>
              <a:t>небрежность, допущенная при проведении эксперимента, даже при хорошей оснащенности рабочего места, сводит к нулю все затраченные усилия</a:t>
            </a:r>
            <a:r>
              <a:rPr lang="ru-RU" sz="2300" dirty="0"/>
              <a:t>. </a:t>
            </a:r>
            <a:endParaRPr lang="ru-RU" sz="2300" dirty="0" smtClean="0"/>
          </a:p>
          <a:p>
            <a:pPr marL="0" indent="542925">
              <a:buNone/>
            </a:pPr>
            <a:endParaRPr lang="ru-RU" sz="2300" dirty="0" smtClean="0"/>
          </a:p>
          <a:p>
            <a:pPr marL="0" indent="542925">
              <a:buNone/>
            </a:pPr>
            <a:r>
              <a:rPr lang="ru-RU" sz="2300" dirty="0" err="1" smtClean="0"/>
              <a:t>Ламинар</a:t>
            </a:r>
            <a:r>
              <a:rPr lang="ru-RU" sz="2300" dirty="0" smtClean="0"/>
              <a:t>-бокс </a:t>
            </a:r>
            <a:r>
              <a:rPr lang="ru-RU" sz="2300" dirty="0"/>
              <a:t>в настоящее время вполне доступен и широко используется для стерильных пересадок при работе с культурой тканей. В </a:t>
            </a:r>
            <a:r>
              <a:rPr lang="ru-RU" sz="2300" dirty="0" err="1"/>
              <a:t>ламинар</a:t>
            </a:r>
            <a:r>
              <a:rPr lang="ru-RU" sz="2300" dirty="0"/>
              <a:t>-боксах асептика достигается подачей стерильного воздуха в рабочий объем. </a:t>
            </a:r>
            <a:r>
              <a:rPr lang="ru-RU" sz="2300" dirty="0" err="1"/>
              <a:t>Ламинар</a:t>
            </a:r>
            <a:r>
              <a:rPr lang="ru-RU" sz="2300" dirty="0"/>
              <a:t>-боксы</a:t>
            </a:r>
            <a:r>
              <a:rPr lang="ru-RU" sz="2300" dirty="0" smtClean="0"/>
              <a:t>, </a:t>
            </a:r>
            <a:r>
              <a:rPr lang="ru-RU" sz="2300" dirty="0"/>
              <a:t>оснащены УФ лампами, обеспечивающими стерилизацию внутренней поверхности. Однако даже после этого рабочую поверхность перед использованием желательно протереть 70 %-</a:t>
            </a:r>
            <a:r>
              <a:rPr lang="ru-RU" sz="2300" dirty="0" err="1"/>
              <a:t>ным</a:t>
            </a:r>
            <a:r>
              <a:rPr lang="ru-RU" sz="2300" dirty="0"/>
              <a:t> этанолом или 20 %-</a:t>
            </a:r>
            <a:r>
              <a:rPr lang="ru-RU" sz="2300" dirty="0" err="1"/>
              <a:t>ным</a:t>
            </a:r>
            <a:r>
              <a:rPr lang="ru-RU" sz="2300" dirty="0"/>
              <a:t> водным раствором фенола.</a:t>
            </a:r>
          </a:p>
          <a:p>
            <a:pPr marL="0" indent="542925">
              <a:buNone/>
            </a:pPr>
            <a:endParaRPr lang="ru-RU" sz="23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84168" y="4653136"/>
            <a:ext cx="3059832" cy="21541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806407" cy="177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Лямин\Мазницына\Диссертация\Маклея\capture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3"/>
          <a:stretch/>
        </p:blipFill>
        <p:spPr bwMode="auto">
          <a:xfrm>
            <a:off x="7093966" y="188640"/>
            <a:ext cx="1925048" cy="24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992888" cy="65527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Чистую посуду, предварительно завернутую в бумагу или фольгу, инструменты стерилизуют сухим жаром в сушильном шкафу при температуре 160 </a:t>
            </a:r>
            <a:r>
              <a:rPr lang="ru-RU" baseline="30000" dirty="0" err="1"/>
              <a:t>о</a:t>
            </a:r>
            <a:r>
              <a:rPr lang="ru-RU" dirty="0" err="1"/>
              <a:t>С</a:t>
            </a:r>
            <a:r>
              <a:rPr lang="ru-RU" dirty="0"/>
              <a:t> в течение 1,5–2 ч. 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Непосредственно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перед работой в боксе инструменты стерилизуют еще раз, помещая в фарфоровый или стеклянный стакан с 96 %-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ным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спиртом и обжигая каждый из них в пламени спиртовки. Стерильный инструмент используют только для одноразовой манипуляции. Перед повторным использованием его снова следует обработать спиртом и обжечь. </a:t>
            </a:r>
          </a:p>
          <a:p>
            <a:r>
              <a:rPr lang="ru-RU" dirty="0"/>
              <a:t>Питательные среды, не содержащие термолабильных веществ, стерилизуют </a:t>
            </a:r>
            <a:r>
              <a:rPr lang="ru-RU" dirty="0" err="1"/>
              <a:t>автоклавированием</a:t>
            </a:r>
            <a:r>
              <a:rPr lang="ru-RU" dirty="0"/>
              <a:t> при давлении 0,5–1 атм. Продолжительность стерилизации зависит от объема среды в сосуде. </a:t>
            </a:r>
            <a:endParaRPr lang="ru-RU" dirty="0" smtClean="0"/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Культуральные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сосуды со средой объемом 25–50 мл стерилизуют в течение 15–20 мин, объемом 2–4 л – в течение 30–40 мин.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i="1" dirty="0" smtClean="0"/>
              <a:t>Другим </a:t>
            </a:r>
            <a:r>
              <a:rPr lang="ru-RU" i="1" dirty="0"/>
              <a:t>способом стерилизации может быть дробная стерилизации – тиндализация, которую проводят при температуре 100 </a:t>
            </a:r>
            <a:r>
              <a:rPr lang="ru-RU" i="1" baseline="30000" dirty="0" err="1"/>
              <a:t>о</a:t>
            </a:r>
            <a:r>
              <a:rPr lang="ru-RU" i="1" dirty="0" err="1"/>
              <a:t>С</a:t>
            </a:r>
            <a:r>
              <a:rPr lang="ru-RU" i="1" dirty="0"/>
              <a:t> и атмосферном давлении. Среду кипятят в течение 10 мин, затем охлаждают ее и повторяют эту процедуру дважды с промежутком в одни сутки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1331640" cy="886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04" y="1844824"/>
            <a:ext cx="1332000" cy="1114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1541" r="57404" b="16650"/>
          <a:stretch/>
        </p:blipFill>
        <p:spPr bwMode="auto">
          <a:xfrm>
            <a:off x="7776504" y="3332519"/>
            <a:ext cx="1332000" cy="960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34067"/>
            <a:ext cx="1331979" cy="998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стерилизации растворов с термолабильными соединениями </a:t>
            </a:r>
            <a:r>
              <a:rPr lang="ru-RU" sz="2800" i="1" dirty="0"/>
              <a:t>(растительные экстракты, белки, аминокислоты, витамины, антибиотики, некоторые стимуляторы роста</a:t>
            </a:r>
            <a:r>
              <a:rPr lang="ru-RU" dirty="0"/>
              <a:t>), которые разрушаются при </a:t>
            </a:r>
            <a:r>
              <a:rPr lang="ru-RU" dirty="0" err="1"/>
              <a:t>автоклавировании</a:t>
            </a:r>
            <a:r>
              <a:rPr lang="ru-RU" dirty="0"/>
              <a:t>, применяют метод холодной стерилизации. 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этой цели термолабильное вещество обрабатывают этиловым эфиром, который затем удаляют при пониженной температуре, твердый остаток растворяют в стерильной воде и в стерильных условиях добавляют к остальной ранее простерилизованной среде.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Второй </a:t>
            </a:r>
            <a:r>
              <a:rPr lang="ru-RU" dirty="0"/>
              <a:t>способ заключается в фильтровании растворов через стерильные микроскопические фильтры с диаметром пор 0,22–0,45 мкм, задерживающие вирусы и бактерии. Простерилизованные компоненты добавляют в </a:t>
            </a:r>
            <a:r>
              <a:rPr lang="ru-RU" dirty="0" err="1"/>
              <a:t>проавтоклавированную</a:t>
            </a:r>
            <a:r>
              <a:rPr lang="ru-RU" dirty="0"/>
              <a:t> охлажденную до 40 </a:t>
            </a:r>
            <a:r>
              <a:rPr lang="ru-RU" baseline="30000" dirty="0" err="1"/>
              <a:t>о</a:t>
            </a:r>
            <a:r>
              <a:rPr lang="ru-RU" dirty="0" err="1"/>
              <a:t>С</a:t>
            </a:r>
            <a:r>
              <a:rPr lang="ru-RU" dirty="0"/>
              <a:t> основную среду.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3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Растительные ткани сами по себе могут служить источником заражения, так как на их поверхности всегда находится эпифитная микрофлора. 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поверхностной стерилизации растительных тканей применяют большой набор химических веществ.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Растительные </a:t>
            </a:r>
            <a:r>
              <a:rPr lang="ru-RU" dirty="0" err="1"/>
              <a:t>экспланты</a:t>
            </a:r>
            <a:r>
              <a:rPr lang="ru-RU" dirty="0"/>
              <a:t> стерилизуют растворами соединений, содержащих </a:t>
            </a:r>
            <a:r>
              <a:rPr lang="ru-RU" dirty="0">
                <a:solidFill>
                  <a:srgbClr val="0000CC"/>
                </a:solidFill>
              </a:rPr>
              <a:t>активный хлор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(хлорамином, гипохлоритом кальция и натрия, сулемой), </a:t>
            </a:r>
            <a:r>
              <a:rPr lang="ru-RU" dirty="0">
                <a:solidFill>
                  <a:srgbClr val="0000CC"/>
                </a:solidFill>
              </a:rPr>
              <a:t>бром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(бромной водой), </a:t>
            </a:r>
            <a:r>
              <a:rPr lang="ru-RU" dirty="0" err="1">
                <a:solidFill>
                  <a:srgbClr val="0000CC"/>
                </a:solidFill>
              </a:rPr>
              <a:t>диацидом</a:t>
            </a:r>
            <a:r>
              <a:rPr lang="ru-RU" dirty="0">
                <a:solidFill>
                  <a:srgbClr val="0000CC"/>
                </a:solidFill>
              </a:rPr>
              <a:t>, перекисью водорода, спиртом, антибиотиками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 выборе стерилизующего агента необходимо учитывать следующее:</a:t>
            </a:r>
          </a:p>
          <a:p>
            <a:pPr lvl="0"/>
            <a:r>
              <a:rPr lang="ru-RU" dirty="0" smtClean="0"/>
              <a:t>стерилизующее </a:t>
            </a:r>
            <a:r>
              <a:rPr lang="ru-RU" dirty="0"/>
              <a:t>вещество должно губительно действовать на все микроорганизмы и в то же время минимально повреждать растительные ткани;</a:t>
            </a:r>
          </a:p>
          <a:p>
            <a:pPr lvl="0"/>
            <a:r>
              <a:rPr lang="ru-RU" dirty="0" smtClean="0"/>
              <a:t>вид </a:t>
            </a:r>
            <a:r>
              <a:rPr lang="ru-RU" dirty="0"/>
              <a:t>стерилизующего вещества, его концентрация и длительность применения зависят от плотности и чувствительности ткани, которая должна быть стерилизована;</a:t>
            </a:r>
          </a:p>
          <a:p>
            <a:pPr lvl="0"/>
            <a:r>
              <a:rPr lang="ru-RU" dirty="0" smtClean="0"/>
              <a:t>стерилизующее </a:t>
            </a:r>
            <a:r>
              <a:rPr lang="ru-RU" dirty="0"/>
              <a:t>вещество должно легко удаляться из ткани промыванием стерильной дистиллированной водой или подвергаться разложению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При </a:t>
            </a:r>
            <a:r>
              <a:rPr lang="ru-RU" dirty="0"/>
              <a:t>правильном выборе стерилизующего вещества степень инфицирования тканей не превышает 1–3 %.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2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7500" lnSpcReduction="20000"/>
          </a:bodyPr>
          <a:lstStyle/>
          <a:p>
            <a:pPr marL="0" indent="447675">
              <a:buNone/>
            </a:pPr>
            <a:r>
              <a:rPr lang="ru-RU" dirty="0"/>
              <a:t>Поверхностная стерилизация освобождает </a:t>
            </a:r>
            <a:r>
              <a:rPr lang="ru-RU" dirty="0" err="1"/>
              <a:t>эксплант</a:t>
            </a:r>
            <a:r>
              <a:rPr lang="ru-RU" dirty="0"/>
              <a:t> только от </a:t>
            </a:r>
            <a:r>
              <a:rPr lang="ru-RU" u="sng" dirty="0"/>
              <a:t>наружной инфекции</a:t>
            </a:r>
            <a:r>
              <a:rPr lang="ru-RU" dirty="0"/>
              <a:t>. Если же ткани </a:t>
            </a:r>
            <a:r>
              <a:rPr lang="ru-RU" dirty="0" err="1"/>
              <a:t>экспланта</a:t>
            </a:r>
            <a:r>
              <a:rPr lang="ru-RU" dirty="0"/>
              <a:t> имеют внутреннюю инфекцию, то его необходимо обработать антибиотиком.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>
                <a:solidFill>
                  <a:srgbClr val="C00000"/>
                </a:solidFill>
              </a:rPr>
              <a:t>Особенно </a:t>
            </a:r>
            <a:r>
              <a:rPr lang="ru-RU" dirty="0">
                <a:solidFill>
                  <a:srgbClr val="C00000"/>
                </a:solidFill>
              </a:rPr>
              <a:t>богаты внутренней инфекцией ткани тропических и субтропических растений с крупными сосудами.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dirty="0" smtClean="0"/>
              <a:t>Антибиотики </a:t>
            </a:r>
            <a:r>
              <a:rPr lang="ru-RU" dirty="0"/>
              <a:t>также используются для подавления роста микроорганизмов в суспензионных культурах, стерилизации нежных тканей и </a:t>
            </a:r>
            <a:r>
              <a:rPr lang="ru-RU" dirty="0" err="1"/>
              <a:t>корончатогалловых</a:t>
            </a:r>
            <a:r>
              <a:rPr lang="ru-RU" dirty="0"/>
              <a:t> опухолей. Поскольку антибиотики являются термолабильными веществами, их стерилизую только методами фильтрования и добавляют в охлажденную среду.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использовании антибиотиков руководствуются тем правилом, что применяют либо несколько антибиотиков, действующих на разные микроорганизмы, либо один, но с широким спектром микробного действия.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7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Этапы стерилизации растительной ткани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Предварительная промывка </a:t>
            </a:r>
            <a:r>
              <a:rPr lang="ru-RU" dirty="0"/>
              <a:t>в мыльном растворе и </a:t>
            </a:r>
            <a:r>
              <a:rPr lang="ru-RU" dirty="0" smtClean="0"/>
              <a:t>ополаскивание </a:t>
            </a:r>
            <a:r>
              <a:rPr lang="ru-RU" dirty="0"/>
              <a:t>дистиллированной водой</a:t>
            </a:r>
            <a:r>
              <a:rPr lang="ru-RU" dirty="0" smtClean="0"/>
              <a:t>,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Погружение </a:t>
            </a:r>
            <a:r>
              <a:rPr lang="ru-RU" dirty="0">
                <a:solidFill>
                  <a:srgbClr val="C00000"/>
                </a:solidFill>
              </a:rPr>
              <a:t>на несколько секунд в 70 %-</a:t>
            </a:r>
            <a:r>
              <a:rPr lang="ru-RU" dirty="0" err="1">
                <a:solidFill>
                  <a:srgbClr val="C00000"/>
                </a:solidFill>
              </a:rPr>
              <a:t>ный</a:t>
            </a:r>
            <a:r>
              <a:rPr lang="ru-RU" dirty="0">
                <a:solidFill>
                  <a:srgbClr val="C00000"/>
                </a:solidFill>
              </a:rPr>
              <a:t> этанол. Семена погружают в спирт на 1–2 мин. Обработка тканей этанолом перед помещением их в стерилизующий раствор, </a:t>
            </a:r>
            <a:r>
              <a:rPr lang="ru-RU" dirty="0" smtClean="0">
                <a:solidFill>
                  <a:srgbClr val="C00000"/>
                </a:solidFill>
              </a:rPr>
              <a:t>убирает внешнюю инфекцию и  </a:t>
            </a:r>
            <a:r>
              <a:rPr lang="ru-RU" dirty="0">
                <a:solidFill>
                  <a:srgbClr val="C00000"/>
                </a:solidFill>
              </a:rPr>
              <a:t>повышает действие стерилизующих веществ. Добавление незначительного количества поверхностно-активного вещества в стерилизующий раствор (особенно в случае плохо смачиваемых опушенных или покрытых воском тканей) также заметно повышает его эффективность и сокращает время </a:t>
            </a:r>
            <a:r>
              <a:rPr lang="ru-RU" dirty="0" smtClean="0">
                <a:solidFill>
                  <a:srgbClr val="C00000"/>
                </a:solidFill>
              </a:rPr>
              <a:t>стерилизации.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Очищенный </a:t>
            </a:r>
            <a:r>
              <a:rPr lang="ru-RU" dirty="0"/>
              <a:t>и промытый в дистиллированной воде растительный материал помещают в стерилизующий </a:t>
            </a:r>
            <a:r>
              <a:rPr lang="ru-RU" dirty="0" smtClean="0"/>
              <a:t>раствор.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rgbClr val="C00000"/>
                </a:solidFill>
              </a:rPr>
              <a:t>Простерилизаванный</a:t>
            </a:r>
            <a:r>
              <a:rPr lang="ru-RU" dirty="0" smtClean="0">
                <a:solidFill>
                  <a:srgbClr val="C00000"/>
                </a:solidFill>
              </a:rPr>
              <a:t> материал промывают в стерильной дистиллированной/ </a:t>
            </a:r>
            <a:r>
              <a:rPr lang="ru-RU" dirty="0" err="1" smtClean="0">
                <a:solidFill>
                  <a:srgbClr val="C00000"/>
                </a:solidFill>
              </a:rPr>
              <a:t>бидистиллированной</a:t>
            </a:r>
            <a:r>
              <a:rPr lang="ru-RU" dirty="0" smtClean="0">
                <a:solidFill>
                  <a:srgbClr val="C00000"/>
                </a:solidFill>
              </a:rPr>
              <a:t> воде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4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1627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Лекция 3. Принципы культивирования клеток и тканей высших растений</vt:lpstr>
      <vt:lpstr>1. Создание условий асептики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Питательные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3. Принципы культивирования клеток и тканей высших растений</dc:title>
  <cp:lastModifiedBy>Люба</cp:lastModifiedBy>
  <cp:revision>28</cp:revision>
  <cp:lastPrinted>2017-10-05T13:49:51Z</cp:lastPrinted>
  <dcterms:modified xsi:type="dcterms:W3CDTF">2021-01-29T11:04:57Z</dcterms:modified>
</cp:coreProperties>
</file>